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  <p:embeddedFont>
      <p:font typeface="Merriweather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59aef752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59aef752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9aef752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59aef752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59d2ddc8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59d2ddc8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59aef752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59aef752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2f14e896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2f14e896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59aef752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59aef752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59aef752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59aef752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59aef752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59aef752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59d2ddc8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59d2ddc8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59d2ddc8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59d2ddc8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59aef75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59aef75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ade2e13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ade2e13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59aef752a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59aef752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59aef752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59aef752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59aef752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59aef752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59aef752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59aef752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59d2ddc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59d2ddc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59d2ddc8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59d2ddc8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59aef752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59aef752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Roboto Slab"/>
                <a:ea typeface="Roboto Slab"/>
                <a:cs typeface="Roboto Slab"/>
                <a:sym typeface="Roboto Slab"/>
              </a:rPr>
              <a:t>Laboratorio de Microprocesadores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5454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4"/>
                </a:solidFill>
              </a:rPr>
              <a:t>TP3 -</a:t>
            </a:r>
            <a:r>
              <a:rPr lang="es" sz="2400">
                <a:solidFill>
                  <a:schemeClr val="accent4"/>
                </a:solidFill>
              </a:rPr>
              <a:t> </a:t>
            </a:r>
            <a:r>
              <a:rPr lang="es" sz="2400">
                <a:solidFill>
                  <a:schemeClr val="accent4"/>
                </a:solidFill>
              </a:rPr>
              <a:t>ADC,DAC,FLEXTIMER,DMA,CMP</a:t>
            </a:r>
            <a:endParaRPr sz="2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4"/>
                </a:solidFill>
              </a:rPr>
              <a:t>Grupo 4</a:t>
            </a:r>
            <a:endParaRPr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311700" y="307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Cadena de Recepción de la Versión 1</a:t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679975" y="2079750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ADC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2624950" y="2079750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Buffer Muestras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2624950" y="2975300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Delay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5791800" y="2079750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FIR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5791800" y="3208800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¿‘0’ o ‘1’?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4784375" y="2118900"/>
            <a:ext cx="448200" cy="413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2"/>
          <p:cNvCxnSpPr>
            <a:stCxn id="180" idx="2"/>
            <a:endCxn id="181" idx="0"/>
          </p:cNvCxnSpPr>
          <p:nvPr/>
        </p:nvCxnSpPr>
        <p:spPr>
          <a:xfrm>
            <a:off x="3425050" y="2571750"/>
            <a:ext cx="0" cy="40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2"/>
          <p:cNvCxnSpPr>
            <a:stCxn id="179" idx="3"/>
            <a:endCxn id="180" idx="1"/>
          </p:cNvCxnSpPr>
          <p:nvPr/>
        </p:nvCxnSpPr>
        <p:spPr>
          <a:xfrm>
            <a:off x="2280175" y="2325750"/>
            <a:ext cx="3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2"/>
          <p:cNvCxnSpPr>
            <a:stCxn id="180" idx="3"/>
            <a:endCxn id="184" idx="2"/>
          </p:cNvCxnSpPr>
          <p:nvPr/>
        </p:nvCxnSpPr>
        <p:spPr>
          <a:xfrm>
            <a:off x="4225150" y="2325750"/>
            <a:ext cx="559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2"/>
          <p:cNvCxnSpPr>
            <a:stCxn id="184" idx="6"/>
            <a:endCxn id="182" idx="1"/>
          </p:cNvCxnSpPr>
          <p:nvPr/>
        </p:nvCxnSpPr>
        <p:spPr>
          <a:xfrm>
            <a:off x="5232575" y="2325750"/>
            <a:ext cx="559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2"/>
          <p:cNvCxnSpPr>
            <a:endCxn id="183" idx="0"/>
          </p:cNvCxnSpPr>
          <p:nvPr/>
        </p:nvCxnSpPr>
        <p:spPr>
          <a:xfrm>
            <a:off x="6591900" y="2571600"/>
            <a:ext cx="0" cy="63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2"/>
          <p:cNvCxnSpPr>
            <a:stCxn id="181" idx="3"/>
          </p:cNvCxnSpPr>
          <p:nvPr/>
        </p:nvCxnSpPr>
        <p:spPr>
          <a:xfrm>
            <a:off x="4225150" y="3221300"/>
            <a:ext cx="7848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2"/>
          <p:cNvCxnSpPr>
            <a:endCxn id="184" idx="4"/>
          </p:cNvCxnSpPr>
          <p:nvPr/>
        </p:nvCxnSpPr>
        <p:spPr>
          <a:xfrm rot="10800000">
            <a:off x="5008475" y="2532600"/>
            <a:ext cx="21900" cy="70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2"/>
          <p:cNvSpPr txBox="1"/>
          <p:nvPr/>
        </p:nvSpPr>
        <p:spPr>
          <a:xfrm>
            <a:off x="4867850" y="2118900"/>
            <a:ext cx="7014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Cadena de Recepción de la Versión 1: Sync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649400" y="2325750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IDLE (‘1’)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3206900" y="2347950"/>
            <a:ext cx="21711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Es bit de Start(‘0’)?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00" name="Google Shape;200;p23"/>
          <p:cNvCxnSpPr>
            <a:stCxn id="198" idx="3"/>
            <a:endCxn id="199" idx="1"/>
          </p:cNvCxnSpPr>
          <p:nvPr/>
        </p:nvCxnSpPr>
        <p:spPr>
          <a:xfrm>
            <a:off x="2249600" y="2571750"/>
            <a:ext cx="957300" cy="2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3"/>
          <p:cNvSpPr txBox="1"/>
          <p:nvPr/>
        </p:nvSpPr>
        <p:spPr>
          <a:xfrm>
            <a:off x="2249588" y="1970250"/>
            <a:ext cx="957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Nueva muestra</a:t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3206900" y="3335525"/>
            <a:ext cx="21711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Espero 3 muestras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5478425" y="2728250"/>
            <a:ext cx="366600" cy="804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3139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 flipH="1" rot="10800000">
            <a:off x="2739875" y="2692550"/>
            <a:ext cx="366600" cy="8760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3139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6119475" y="2347950"/>
            <a:ext cx="21711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Nuevo bit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06" name="Google Shape;206;p23"/>
          <p:cNvCxnSpPr>
            <a:stCxn id="199" idx="3"/>
            <a:endCxn id="205" idx="1"/>
          </p:cNvCxnSpPr>
          <p:nvPr/>
        </p:nvCxnSpPr>
        <p:spPr>
          <a:xfrm>
            <a:off x="5378000" y="2593950"/>
            <a:ext cx="74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3"/>
          <p:cNvSpPr txBox="1"/>
          <p:nvPr/>
        </p:nvSpPr>
        <p:spPr>
          <a:xfrm>
            <a:off x="5270138" y="1918225"/>
            <a:ext cx="957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Diez </a:t>
            </a:r>
            <a:r>
              <a:rPr lang="es"/>
              <a:t>muestras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FPU para implementación del FIR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1267600"/>
            <a:ext cx="6833725" cy="38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25" y="44975"/>
            <a:ext cx="85206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Mono"/>
                <a:ea typeface="Roboto Mono"/>
                <a:cs typeface="Roboto Mono"/>
                <a:sym typeface="Roboto Mono"/>
              </a:rPr>
              <a:t>Comparador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311725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Como señal de referencia se utiliza una señal de 1.65 V generada por el DAC que presenta el módulo.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Para poder filtrar de la mejor manera, posibles errores de la señal de entrada se utiliza una Histéresis de nivel 3.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 lo utiliza en modo continuo sin uso de ventanas y/o los filtros provistos por el módulo.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señal de salida de comparador es utilizada como entrada para el canal en modo Input Capture del Flex Timer Module</a:t>
            </a:r>
            <a:endParaRPr/>
          </a:p>
        </p:txBody>
      </p:sp>
      <p:sp>
        <p:nvSpPr>
          <p:cNvPr id="222" name="Google Shape;222;p2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4832400" y="1283225"/>
            <a:ext cx="4334400" cy="3860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4940175" y="1325450"/>
            <a:ext cx="238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Servicios: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4800600" y="1785275"/>
            <a:ext cx="46728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void comparator_init(int cmp_num);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311725" y="44975"/>
            <a:ext cx="85206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oboto Mono"/>
                <a:ea typeface="Roboto Mono"/>
                <a:cs typeface="Roboto Mono"/>
                <a:sym typeface="Roboto Mono"/>
              </a:rPr>
              <a:t>FlexTimerModule</a:t>
            </a:r>
            <a:endParaRPr/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Utilizado para realizar la modulación y la demodulación de la señal FSK de la versión 2.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modulación se realiza utilizando un canal en el modo Edge-Aligned PWM del módulo, donde cada vez que hay un Overflow del Free running counter se actualiza el duty Cycle de salida acorde a lo deseado.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 conjunto con un filtro pasa-bajos RC y el periférico Comparador se utiliza otro canal en modo Input Capture con ambos flancos ascendentes y descendentes para demodular la señal FSK recibida por el canal.</a:t>
            </a:r>
            <a:endParaRPr/>
          </a:p>
        </p:txBody>
      </p:sp>
      <p:sp>
        <p:nvSpPr>
          <p:cNvPr id="232" name="Google Shape;232;p2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4832400" y="1283225"/>
            <a:ext cx="4334400" cy="3860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4940175" y="1325450"/>
            <a:ext cx="238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Servicios: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4800600" y="1785275"/>
            <a:ext cx="46728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void FTM_init(FTM_params params);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void FTM_Channel_Setup(int channel_num,mode__t chnl_mode);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void update_PWM(int duty);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bool is_frec_count_rdy(void);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get_frec_count(void);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Modulación con Edge-Aligned PWM</a:t>
            </a:r>
            <a:endParaRPr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Para representar cada mark y space se utilizaron 34 puntos.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 utilizó el canal en modo clear on-match.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Cada vez que ocurre un overflow del Free running counter se llama a un callback parámetro del módulo que carga el próximo duty necesario para representar la señal deseada.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Para el caso en el callback se actualiza el duty de salida acorde al generador de Bitstream mencionado previamente.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4832400" y="1283225"/>
            <a:ext cx="4334400" cy="3860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Demodulación con Input Capture</a:t>
            </a:r>
            <a:endParaRPr/>
          </a:p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311700" y="1505700"/>
            <a:ext cx="39999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 utilizó el modo Input Capture para que este se active con ambos flancos ascendentes y descendentes.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Teniendo en cuenta esto el módulo permite medir consecutivamente medios períodos de las señales de la modulación.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 el demodulador se valida el ancho de los pulsos obtenidos, permitiendo filtrar pulsos no deseados. También se le puede ajustar la tolerancia a las frecuencias recibidas.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Debido a este modo de implementación se requiere que las señales recibidas presenten la mayor simetría de media onda posible.</a:t>
            </a:r>
            <a:endParaRPr/>
          </a:p>
        </p:txBody>
      </p:sp>
      <p:sp>
        <p:nvSpPr>
          <p:cNvPr id="249" name="Google Shape;249;p28"/>
          <p:cNvSpPr/>
          <p:nvPr/>
        </p:nvSpPr>
        <p:spPr>
          <a:xfrm>
            <a:off x="4832400" y="1283225"/>
            <a:ext cx="4334400" cy="3860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Mediciones de tiempos de ISR del módulo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100"/>
            <a:ext cx="4539174" cy="364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825" y="1297100"/>
            <a:ext cx="4539174" cy="364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Mediciones de tiempos de ISR del módulo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872" y="1282100"/>
            <a:ext cx="4810309" cy="38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Medicion de Interrupciones de UART</a:t>
            </a:r>
            <a:endParaRPr/>
          </a:p>
        </p:txBody>
      </p:sp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850"/>
            <a:ext cx="4483325" cy="359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675" y="1335850"/>
            <a:ext cx="4483325" cy="359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414425" y="3927525"/>
            <a:ext cx="8233800" cy="128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455100" y="2645025"/>
            <a:ext cx="8233800" cy="12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414425" y="1362525"/>
            <a:ext cx="8233800" cy="128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414425" y="80025"/>
            <a:ext cx="8233800" cy="12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74575" y="2937675"/>
            <a:ext cx="1829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Comunicación Bell 202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403125" y="3087675"/>
            <a:ext cx="762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74575" y="372675"/>
            <a:ext cx="1829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Versión 1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4168825" y="364575"/>
            <a:ext cx="1774800" cy="630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Aplicación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850775" y="4304475"/>
            <a:ext cx="1170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Firmware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2340025" y="4257700"/>
            <a:ext cx="1202400" cy="57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GPIO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6945925" y="4257700"/>
            <a:ext cx="1170300" cy="57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DAC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5560225" y="4257700"/>
            <a:ext cx="1202400" cy="57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ADC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774575" y="1739475"/>
            <a:ext cx="1662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Comunicación con PC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4380625" y="1753575"/>
            <a:ext cx="1202400" cy="57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UART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3845600" y="4257700"/>
            <a:ext cx="1202400" cy="57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PIT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6265225" y="3004575"/>
            <a:ext cx="1383600" cy="630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Dem</a:t>
            </a: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odulador FSK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2607625" y="3004575"/>
            <a:ext cx="1515000" cy="630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odulador FSK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Direct Memory Access</a:t>
            </a:r>
            <a:endParaRPr/>
          </a:p>
        </p:txBody>
      </p:sp>
      <p:sp>
        <p:nvSpPr>
          <p:cNvPr id="281" name="Google Shape;281;p32"/>
          <p:cNvSpPr/>
          <p:nvPr/>
        </p:nvSpPr>
        <p:spPr>
          <a:xfrm>
            <a:off x="-22625" y="1286700"/>
            <a:ext cx="9189300" cy="509400"/>
          </a:xfrm>
          <a:prstGeom prst="rect">
            <a:avLst/>
          </a:prstGeom>
          <a:solidFill>
            <a:srgbClr val="B8574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311725" y="2571750"/>
            <a:ext cx="4422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void DMA_InitAndProperties</a:t>
            </a:r>
            <a:r>
              <a:rPr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(uint8_t dmaCh, uint16_t *saddr, uint16_t* daddr, dmaIrqFun_t funIrq, uint32_t sourceArray, uint32_t sourceElement);</a:t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void SetSADDR</a:t>
            </a:r>
            <a:r>
              <a:rPr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(uint8_t dmaCh, uint32_t *saddr);</a:t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void SetDADDR</a:t>
            </a:r>
            <a:r>
              <a:rPr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(uint8_t dmaCh, uint32_t *daddr);</a:t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void DMA_ERQ</a:t>
            </a:r>
            <a:r>
              <a:rPr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(uint8_t dmaCh);</a:t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void DMA0_DRQ</a:t>
            </a:r>
            <a:r>
              <a:rPr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(uint8_t dmaCh);</a:t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-22625" y="1286700"/>
            <a:ext cx="9189300" cy="509400"/>
          </a:xfrm>
          <a:prstGeom prst="rect">
            <a:avLst/>
          </a:prstGeom>
          <a:solidFill>
            <a:srgbClr val="B8574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 txBox="1"/>
          <p:nvPr/>
        </p:nvSpPr>
        <p:spPr>
          <a:xfrm>
            <a:off x="220075" y="1360875"/>
            <a:ext cx="2688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Funciones: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5" name="Google Shape;285;p32"/>
          <p:cNvCxnSpPr>
            <a:endCxn id="286" idx="1"/>
          </p:cNvCxnSpPr>
          <p:nvPr/>
        </p:nvCxnSpPr>
        <p:spPr>
          <a:xfrm>
            <a:off x="4733825" y="2961000"/>
            <a:ext cx="1085100" cy="1785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2"/>
          <p:cNvSpPr/>
          <p:nvPr/>
        </p:nvSpPr>
        <p:spPr>
          <a:xfrm>
            <a:off x="5818925" y="2893500"/>
            <a:ext cx="1600200" cy="49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</a:rPr>
              <a:t>TCD1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5818925" y="2233300"/>
            <a:ext cx="1600200" cy="49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</a:rPr>
              <a:t>TDC0</a:t>
            </a:r>
            <a:endParaRPr b="1">
              <a:solidFill>
                <a:srgbClr val="434343"/>
              </a:solidFill>
            </a:endParaRPr>
          </a:p>
        </p:txBody>
      </p:sp>
      <p:cxnSp>
        <p:nvCxnSpPr>
          <p:cNvPr id="288" name="Google Shape;288;p32"/>
          <p:cNvCxnSpPr>
            <a:endCxn id="287" idx="1"/>
          </p:cNvCxnSpPr>
          <p:nvPr/>
        </p:nvCxnSpPr>
        <p:spPr>
          <a:xfrm flipH="1" rot="10800000">
            <a:off x="4733825" y="2479300"/>
            <a:ext cx="1085100" cy="3033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Direct Memory Access</a:t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-22625" y="1286700"/>
            <a:ext cx="9189300" cy="509400"/>
          </a:xfrm>
          <a:prstGeom prst="rect">
            <a:avLst/>
          </a:prstGeom>
          <a:solidFill>
            <a:srgbClr val="B8574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/>
          <p:nvPr/>
        </p:nvSpPr>
        <p:spPr>
          <a:xfrm>
            <a:off x="-22625" y="1286700"/>
            <a:ext cx="9189300" cy="509400"/>
          </a:xfrm>
          <a:prstGeom prst="rect">
            <a:avLst/>
          </a:prstGeom>
          <a:solidFill>
            <a:srgbClr val="B8574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 txBox="1"/>
          <p:nvPr/>
        </p:nvSpPr>
        <p:spPr>
          <a:xfrm>
            <a:off x="220075" y="1360875"/>
            <a:ext cx="2688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Aplicación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3107775" y="2248575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DMA0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98" name="Google Shape;298;p33"/>
          <p:cNvCxnSpPr/>
          <p:nvPr/>
        </p:nvCxnSpPr>
        <p:spPr>
          <a:xfrm>
            <a:off x="2298375" y="2494575"/>
            <a:ext cx="809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3"/>
          <p:cNvCxnSpPr/>
          <p:nvPr/>
        </p:nvCxnSpPr>
        <p:spPr>
          <a:xfrm>
            <a:off x="2298375" y="4222725"/>
            <a:ext cx="809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3"/>
          <p:cNvSpPr/>
          <p:nvPr/>
        </p:nvSpPr>
        <p:spPr>
          <a:xfrm>
            <a:off x="3107775" y="3960275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DMA1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5601625" y="1958175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InputCapture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468950" y="2296450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FTM0 CH0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468950" y="3883725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FTM0 CH1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5601625" y="3679275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OutputCompare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5601625" y="4222725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Write from array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5601625" y="2550675"/>
            <a:ext cx="16002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Read from Register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7" name="Google Shape;307;p33"/>
          <p:cNvSpPr/>
          <p:nvPr/>
        </p:nvSpPr>
        <p:spPr>
          <a:xfrm rot="10800000">
            <a:off x="5021025" y="1958175"/>
            <a:ext cx="153000" cy="1086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/>
          <p:nvPr/>
        </p:nvSpPr>
        <p:spPr>
          <a:xfrm rot="10800000">
            <a:off x="5021025" y="3679275"/>
            <a:ext cx="153000" cy="1086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¡Gracias</a:t>
            </a:r>
            <a:r>
              <a:rPr lang="es" sz="3000"/>
              <a:t>!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¿Preguntas?</a:t>
            </a:r>
            <a:endParaRPr sz="3000"/>
          </a:p>
        </p:txBody>
      </p:sp>
      <p:pic>
        <p:nvPicPr>
          <p:cNvPr descr="Imagen en blanco y negro del puente Golden Gate tomada desde abajo" id="314" name="Google Shape;314;p34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414425" y="3927525"/>
            <a:ext cx="8233800" cy="128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55100" y="2645025"/>
            <a:ext cx="8233800" cy="12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414425" y="1362525"/>
            <a:ext cx="8233800" cy="128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414425" y="80025"/>
            <a:ext cx="8233800" cy="128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774575" y="2937675"/>
            <a:ext cx="1829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Comunicación Bell 202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7403125" y="3087675"/>
            <a:ext cx="762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774575" y="372675"/>
            <a:ext cx="1829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Versión 2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4168825" y="364575"/>
            <a:ext cx="1774800" cy="630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Aplicación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774575" y="4304475"/>
            <a:ext cx="1170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Firmware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959025" y="4257700"/>
            <a:ext cx="1072800" cy="57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GPIO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7479325" y="4257700"/>
            <a:ext cx="1003200" cy="57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DMA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4569625" y="4257700"/>
            <a:ext cx="1072800" cy="57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FTM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774575" y="1739475"/>
            <a:ext cx="16623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Comunicación con PC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4380625" y="1753575"/>
            <a:ext cx="1202400" cy="57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UART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3236000" y="4257700"/>
            <a:ext cx="1072800" cy="57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PIT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6265225" y="3004575"/>
            <a:ext cx="1383600" cy="630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Demodulador FSK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2607625" y="3004575"/>
            <a:ext cx="1515000" cy="630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Modulador FSK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5941225" y="4257700"/>
            <a:ext cx="1297800" cy="57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Comparador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PIT</a:t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-22625" y="1286700"/>
            <a:ext cx="9189300" cy="509400"/>
          </a:xfrm>
          <a:prstGeom prst="rect">
            <a:avLst/>
          </a:prstGeom>
          <a:solidFill>
            <a:srgbClr val="B8574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-22625" y="2571750"/>
            <a:ext cx="9189300" cy="509400"/>
          </a:xfrm>
          <a:prstGeom prst="rect">
            <a:avLst/>
          </a:prstGeom>
          <a:solidFill>
            <a:srgbClr val="B8574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2164875" y="1870275"/>
            <a:ext cx="4422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void pitInit(uint8_t id);</a:t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2375475" y="3393225"/>
            <a:ext cx="4000800" cy="1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void pitStart(uint8_t id, double loadValue, pitIrqFun_t irqFun);</a:t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uint32_t getPitValue(uint8_t id);</a:t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void setPitValue(uint8_t id, double ticks);</a:t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void stopPitTimer(uint8_t id);</a:t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-22625" y="2571750"/>
            <a:ext cx="9189300" cy="509400"/>
          </a:xfrm>
          <a:prstGeom prst="rect">
            <a:avLst/>
          </a:prstGeom>
          <a:solidFill>
            <a:srgbClr val="B8574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220075" y="2641575"/>
            <a:ext cx="2872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Funciones no bloqueantes: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-22625" y="1286700"/>
            <a:ext cx="9189300" cy="509400"/>
          </a:xfrm>
          <a:prstGeom prst="rect">
            <a:avLst/>
          </a:prstGeom>
          <a:solidFill>
            <a:srgbClr val="B8574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220075" y="1360875"/>
            <a:ext cx="2688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Función  de iniciación: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Modulo FSK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311725" y="1735950"/>
            <a:ext cx="25530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void FSK_initV1()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1465650" y="2242003"/>
            <a:ext cx="3635700" cy="492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static void populateSignalBufferWithSin()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1465650" y="2757188"/>
            <a:ext cx="3635700" cy="492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DAC_Init()</a:t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1465650" y="3276182"/>
            <a:ext cx="3635700" cy="492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pitInit() &amp; PitStart()</a:t>
            </a:r>
            <a:endParaRPr/>
          </a:p>
        </p:txBody>
      </p:sp>
      <p:cxnSp>
        <p:nvCxnSpPr>
          <p:cNvPr id="131" name="Google Shape;131;p17"/>
          <p:cNvCxnSpPr/>
          <p:nvPr/>
        </p:nvCxnSpPr>
        <p:spPr>
          <a:xfrm flipH="1" rot="10800000">
            <a:off x="5101350" y="3499232"/>
            <a:ext cx="12087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7"/>
          <p:cNvSpPr/>
          <p:nvPr/>
        </p:nvSpPr>
        <p:spPr>
          <a:xfrm>
            <a:off x="311725" y="3873883"/>
            <a:ext cx="22809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int sendDataV1()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45575" y="4462025"/>
            <a:ext cx="38019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void SendCharViaFSKV1(char a)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34" name="Google Shape;134;p17"/>
          <p:cNvCxnSpPr/>
          <p:nvPr/>
        </p:nvCxnSpPr>
        <p:spPr>
          <a:xfrm>
            <a:off x="4047475" y="4709991"/>
            <a:ext cx="17424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7"/>
          <p:cNvSpPr txBox="1"/>
          <p:nvPr/>
        </p:nvSpPr>
        <p:spPr>
          <a:xfrm>
            <a:off x="5895325" y="4396175"/>
            <a:ext cx="2937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Armado de BitStream y configuraciones de escribir()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6310050" y="3276175"/>
            <a:ext cx="2937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Roboto"/>
                <a:ea typeface="Roboto"/>
                <a:cs typeface="Roboto"/>
                <a:sym typeface="Roboto"/>
              </a:rPr>
              <a:t>escribir() { … }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Modulación FSK</a:t>
            </a:r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14813" l="13651" r="41251" t="16321"/>
          <a:stretch/>
        </p:blipFill>
        <p:spPr>
          <a:xfrm>
            <a:off x="157125" y="1558825"/>
            <a:ext cx="3946425" cy="338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4764050" y="1761238"/>
            <a:ext cx="35835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Roboto"/>
                <a:ea typeface="Roboto"/>
                <a:cs typeface="Roboto"/>
                <a:sym typeface="Roboto"/>
              </a:rPr>
              <a:t>T entre Valores constate: 1/Fpit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4764050" y="2339925"/>
            <a:ext cx="4134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Roboto"/>
                <a:ea typeface="Roboto"/>
                <a:cs typeface="Roboto"/>
                <a:sym typeface="Roboto"/>
              </a:rPr>
              <a:t># Muestras: BUFFER_SIZE/M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4764050" y="3021538"/>
            <a:ext cx="40332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Roboto"/>
                <a:ea typeface="Roboto"/>
                <a:cs typeface="Roboto"/>
                <a:sym typeface="Roboto"/>
              </a:rPr>
              <a:t>STEP: BUFFER_SIZE/Fpit * Fdeseada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4764050" y="3721675"/>
            <a:ext cx="40332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Roboto"/>
                <a:ea typeface="Roboto"/>
                <a:cs typeface="Roboto"/>
                <a:sym typeface="Roboto"/>
              </a:rPr>
              <a:t>BUFFER_SIZE = 255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Medición de Interrupciones en la Modulación</a:t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875" y="1765925"/>
            <a:ext cx="3879450" cy="31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75" y="1565575"/>
            <a:ext cx="4129024" cy="331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ADC</a:t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22625" y="1286700"/>
            <a:ext cx="9189300" cy="509400"/>
          </a:xfrm>
          <a:prstGeom prst="rect">
            <a:avLst/>
          </a:prstGeom>
          <a:solidFill>
            <a:srgbClr val="B8574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220075" y="1360875"/>
            <a:ext cx="2688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Función  de iniciación: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209600" y="1958175"/>
            <a:ext cx="6724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void init_adc0(uint16_t* Value, adcIrqFun_t callback, double sampleFreq);</a:t>
            </a:r>
            <a:endParaRPr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1209600" y="3121125"/>
            <a:ext cx="25530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Objetivo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4572000" y="3121125"/>
            <a:ext cx="2553000" cy="492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Muestrear señal de entrada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64" name="Google Shape;164;p20"/>
          <p:cNvCxnSpPr>
            <a:endCxn id="163" idx="1"/>
          </p:cNvCxnSpPr>
          <p:nvPr/>
        </p:nvCxnSpPr>
        <p:spPr>
          <a:xfrm>
            <a:off x="3762600" y="3367125"/>
            <a:ext cx="809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Mediciones de Interrupciones de ADC</a:t>
            </a:r>
            <a:endParaRPr/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0" y="1324525"/>
            <a:ext cx="4402509" cy="35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950" y="1330900"/>
            <a:ext cx="4402501" cy="353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